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Candice" charset="1" panose="04090605060E02020502"/>
      <p:regular r:id="rId25"/>
    </p:embeddedFont>
    <p:embeddedFont>
      <p:font typeface="Amaranth Bold" charset="1" panose="02000500000000020004"/>
      <p:regular r:id="rId26"/>
    </p:embeddedFont>
    <p:embeddedFont>
      <p:font typeface="Kapsalon" charset="1" panose="00000000000000000000"/>
      <p:regular r:id="rId27"/>
    </p:embeddedFont>
    <p:embeddedFont>
      <p:font typeface="Open Sans Bold" charset="1" panose="020B0806030504020204"/>
      <p:regular r:id="rId28"/>
    </p:embeddedFont>
    <p:embeddedFont>
      <p:font typeface="Amaranth" charset="1" panose="0200050305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4.jpe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09260" y="1028700"/>
            <a:ext cx="9652538" cy="7907659"/>
          </a:xfrm>
          <a:custGeom>
            <a:avLst/>
            <a:gdLst/>
            <a:ahLst/>
            <a:cxnLst/>
            <a:rect r="r" b="b" t="t" l="l"/>
            <a:pathLst>
              <a:path h="7907659" w="9652538">
                <a:moveTo>
                  <a:pt x="0" y="0"/>
                </a:moveTo>
                <a:lnTo>
                  <a:pt x="9652538" y="0"/>
                </a:lnTo>
                <a:lnTo>
                  <a:pt x="9652538" y="7907659"/>
                </a:lnTo>
                <a:lnTo>
                  <a:pt x="0" y="79076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693" r="-232" b="-176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69457" y="-131204"/>
            <a:ext cx="18426914" cy="10549408"/>
          </a:xfrm>
          <a:custGeom>
            <a:avLst/>
            <a:gdLst/>
            <a:ahLst/>
            <a:cxnLst/>
            <a:rect r="r" b="b" t="t" l="l"/>
            <a:pathLst>
              <a:path h="10549408" w="18426914">
                <a:moveTo>
                  <a:pt x="0" y="0"/>
                </a:moveTo>
                <a:lnTo>
                  <a:pt x="18426914" y="0"/>
                </a:lnTo>
                <a:lnTo>
                  <a:pt x="18426914" y="10549408"/>
                </a:lnTo>
                <a:lnTo>
                  <a:pt x="0" y="10549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301868">
            <a:off x="6364974" y="1392083"/>
            <a:ext cx="4545112" cy="213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 spc="-29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praktik</a:t>
            </a:r>
          </a:p>
        </p:txBody>
      </p:sp>
      <p:sp>
        <p:nvSpPr>
          <p:cNvPr name="TextBox 6" id="6"/>
          <p:cNvSpPr txBox="true"/>
          <p:nvPr/>
        </p:nvSpPr>
        <p:spPr>
          <a:xfrm rot="-301868">
            <a:off x="5017082" y="2520326"/>
            <a:ext cx="7244966" cy="168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3"/>
              </a:lnSpc>
              <a:spcBef>
                <a:spcPct val="0"/>
              </a:spcBef>
            </a:pPr>
            <a:r>
              <a:rPr lang="en-US" sz="8610" spc="-206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komunikasi data</a:t>
            </a:r>
          </a:p>
        </p:txBody>
      </p:sp>
      <p:sp>
        <p:nvSpPr>
          <p:cNvPr name="TextBox 7" id="7"/>
          <p:cNvSpPr txBox="true"/>
          <p:nvPr/>
        </p:nvSpPr>
        <p:spPr>
          <a:xfrm rot="-301868">
            <a:off x="6375989" y="1401065"/>
            <a:ext cx="4532938" cy="212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94"/>
              </a:lnSpc>
              <a:spcBef>
                <a:spcPct val="0"/>
              </a:spcBef>
            </a:pPr>
            <a:r>
              <a:rPr lang="en-US" sz="12067" spc="-289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praktik</a:t>
            </a:r>
          </a:p>
        </p:txBody>
      </p:sp>
      <p:sp>
        <p:nvSpPr>
          <p:cNvPr name="TextBox 8" id="8"/>
          <p:cNvSpPr txBox="true"/>
          <p:nvPr/>
        </p:nvSpPr>
        <p:spPr>
          <a:xfrm rot="-301868">
            <a:off x="5017069" y="2514634"/>
            <a:ext cx="7243216" cy="1687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1"/>
              </a:lnSpc>
              <a:spcBef>
                <a:spcPct val="0"/>
              </a:spcBef>
            </a:pPr>
            <a:r>
              <a:rPr lang="en-US" sz="8608" spc="-206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komunikasi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8241" y="6444838"/>
            <a:ext cx="8394575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Nama : Mulisa Kusuma Wardani</a:t>
            </a:r>
          </a:p>
          <a:p>
            <a:pPr algn="ctr">
              <a:lnSpc>
                <a:spcPts val="3919"/>
              </a:lnSpc>
            </a:pPr>
            <a:r>
              <a:rPr lang="en-US" sz="2799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NIM : 24051130006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Kelas : TI 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11593" y="3684252"/>
            <a:ext cx="5477545" cy="2613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80"/>
              </a:lnSpc>
              <a:spcBef>
                <a:spcPct val="0"/>
              </a:spcBef>
            </a:pPr>
            <a:r>
              <a:rPr lang="en-US" sz="14700" spc="-352">
                <a:solidFill>
                  <a:srgbClr val="EFD4A4"/>
                </a:solidFill>
                <a:latin typeface="Kapsalon"/>
                <a:ea typeface="Kapsalon"/>
                <a:cs typeface="Kapsalon"/>
                <a:sym typeface="Kapsalon"/>
              </a:rPr>
              <a:t>MQTT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98351" y="3641960"/>
            <a:ext cx="5474355" cy="2621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68"/>
              </a:lnSpc>
              <a:spcBef>
                <a:spcPct val="0"/>
              </a:spcBef>
            </a:pPr>
            <a:r>
              <a:rPr lang="en-US" sz="14692" spc="-352">
                <a:solidFill>
                  <a:srgbClr val="EFD4A4"/>
                </a:solidFill>
                <a:latin typeface="Kapsalon"/>
                <a:ea typeface="Kapsalon"/>
                <a:cs typeface="Kapsalon"/>
                <a:sym typeface="Kapsalon"/>
              </a:rPr>
              <a:t>MQTT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2307095" y="3181207"/>
            <a:ext cx="4131177" cy="1471732"/>
            <a:chOff x="0" y="0"/>
            <a:chExt cx="5508236" cy="196230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508236" cy="1962309"/>
            </a:xfrm>
            <a:custGeom>
              <a:avLst/>
              <a:gdLst/>
              <a:ahLst/>
              <a:cxnLst/>
              <a:rect r="r" b="b" t="t" l="l"/>
              <a:pathLst>
                <a:path h="1962309" w="5508236">
                  <a:moveTo>
                    <a:pt x="0" y="0"/>
                  </a:moveTo>
                  <a:lnTo>
                    <a:pt x="5508236" y="0"/>
                  </a:lnTo>
                  <a:lnTo>
                    <a:pt x="5508236" y="1962309"/>
                  </a:lnTo>
                  <a:lnTo>
                    <a:pt x="0" y="1962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12454" y="682070"/>
              <a:ext cx="5083329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600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Retained</a:t>
              </a:r>
              <a:r>
                <a:rPr lang="en-US" b="true" sz="3600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 Message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078411" y="3181207"/>
            <a:ext cx="4131177" cy="1471732"/>
          </a:xfrm>
          <a:custGeom>
            <a:avLst/>
            <a:gdLst/>
            <a:ahLst/>
            <a:cxnLst/>
            <a:rect r="r" b="b" t="t" l="l"/>
            <a:pathLst>
              <a:path h="1471732" w="4131177">
                <a:moveTo>
                  <a:pt x="0" y="0"/>
                </a:moveTo>
                <a:lnTo>
                  <a:pt x="4131178" y="0"/>
                </a:lnTo>
                <a:lnTo>
                  <a:pt x="4131178" y="1471732"/>
                </a:lnTo>
                <a:lnTo>
                  <a:pt x="0" y="147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37751" y="3442728"/>
            <a:ext cx="3812497" cy="939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6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Last Will and Testament (LWT)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1847764" y="3181207"/>
            <a:ext cx="4131177" cy="1471732"/>
            <a:chOff x="0" y="0"/>
            <a:chExt cx="5508236" cy="196230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508236" cy="1962309"/>
            </a:xfrm>
            <a:custGeom>
              <a:avLst/>
              <a:gdLst/>
              <a:ahLst/>
              <a:cxnLst/>
              <a:rect r="r" b="b" t="t" l="l"/>
              <a:pathLst>
                <a:path h="1962309" w="5508236">
                  <a:moveTo>
                    <a:pt x="0" y="0"/>
                  </a:moveTo>
                  <a:lnTo>
                    <a:pt x="5508236" y="0"/>
                  </a:lnTo>
                  <a:lnTo>
                    <a:pt x="5508236" y="1962309"/>
                  </a:lnTo>
                  <a:lnTo>
                    <a:pt x="0" y="19623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12454" y="682070"/>
              <a:ext cx="5083329" cy="6648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b="true" sz="3600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Persist</a:t>
              </a:r>
              <a:r>
                <a:rPr lang="en-US" b="true" sz="3600">
                  <a:solidFill>
                    <a:srgbClr val="EFD4A4"/>
                  </a:solidFill>
                  <a:latin typeface="Amaranth Bold"/>
                  <a:ea typeface="Amaranth Bold"/>
                  <a:cs typeface="Amaranth Bold"/>
                  <a:sym typeface="Amaranth Bold"/>
                </a:rPr>
                <a:t>ent Session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307095" y="4882884"/>
            <a:ext cx="4131177" cy="3115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b="true" sz="2983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Broker menyimpan pesan terakhir → subscriber baru langsung mendapat data terbaru saat koneksi.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151963" y="1215295"/>
            <a:ext cx="11984075" cy="1965912"/>
            <a:chOff x="0" y="0"/>
            <a:chExt cx="15978766" cy="262121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80975"/>
              <a:ext cx="15978766" cy="280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Fitur Tambahan Kritis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80975"/>
              <a:ext cx="15978766" cy="28021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Fitur Tambahan Kritis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7078411" y="4882884"/>
            <a:ext cx="4131177" cy="259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b="true" sz="2983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Pesan otomatis dikirim ketika klien tiba-tiba terputus → memberi tahu status “offline” perangkat.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847764" y="4882884"/>
            <a:ext cx="4131177" cy="2591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b="true" sz="2983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Menyimpan status koneksi dan subscription klien, memungkinkan reconnect tanpa kehilangan data.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151963" y="8417088"/>
            <a:ext cx="11903131" cy="495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76"/>
              </a:lnSpc>
            </a:pPr>
            <a:r>
              <a:rPr lang="en-US" b="true" sz="2983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Fitur-fitur ini menjaga reliability dan fault-tolerance sistem MQTT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2047512" y="1789397"/>
            <a:ext cx="13227931" cy="411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9"/>
              </a:lnSpc>
              <a:spcBef>
                <a:spcPct val="0"/>
              </a:spcBef>
            </a:pPr>
            <a:r>
              <a:rPr lang="en-US" sz="22471" spc="-539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Komparasi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26473" y="4925236"/>
            <a:ext cx="7536979" cy="394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9"/>
              </a:lnSpc>
              <a:spcBef>
                <a:spcPct val="0"/>
              </a:spcBef>
            </a:pPr>
            <a:r>
              <a:rPr lang="en-US" sz="22471" spc="-539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Kunci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47512" y="1789397"/>
            <a:ext cx="13227931" cy="4118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9"/>
              </a:lnSpc>
              <a:spcBef>
                <a:spcPct val="0"/>
              </a:spcBef>
            </a:pPr>
            <a:r>
              <a:rPr lang="en-US" sz="22471" spc="-539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Komparasi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126473" y="4925236"/>
            <a:ext cx="7536979" cy="3941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59"/>
              </a:lnSpc>
              <a:spcBef>
                <a:spcPct val="0"/>
              </a:spcBef>
            </a:pPr>
            <a:r>
              <a:rPr lang="en-US" sz="22471" spc="-539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Kunci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648879" y="2686375"/>
            <a:ext cx="10994170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b="true" sz="48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Perbandingan Efisiensi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585994" y="1028700"/>
            <a:ext cx="9119939" cy="1752925"/>
            <a:chOff x="0" y="0"/>
            <a:chExt cx="12159919" cy="233723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493371" y="3975930"/>
            <a:ext cx="11301259" cy="4972554"/>
            <a:chOff x="0" y="0"/>
            <a:chExt cx="15068345" cy="66300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068345" cy="6630072"/>
            </a:xfrm>
            <a:custGeom>
              <a:avLst/>
              <a:gdLst/>
              <a:ahLst/>
              <a:cxnLst/>
              <a:rect r="r" b="b" t="t" l="l"/>
              <a:pathLst>
                <a:path h="6630072" w="15068345">
                  <a:moveTo>
                    <a:pt x="0" y="0"/>
                  </a:moveTo>
                  <a:lnTo>
                    <a:pt x="15068345" y="0"/>
                  </a:lnTo>
                  <a:lnTo>
                    <a:pt x="15068345" y="6630072"/>
                  </a:lnTo>
                  <a:lnTo>
                    <a:pt x="0" y="66300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AutoShape 13" id="13"/>
            <p:cNvSpPr/>
            <p:nvPr/>
          </p:nvSpPr>
          <p:spPr>
            <a:xfrm flipV="true">
              <a:off x="3568699" y="0"/>
              <a:ext cx="0" cy="663007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 flipV="true">
              <a:off x="9832340" y="0"/>
              <a:ext cx="0" cy="663007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0" y="883378"/>
              <a:ext cx="15068345" cy="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336859" y="3099109"/>
            <a:ext cx="9646767" cy="6159191"/>
          </a:xfrm>
          <a:custGeom>
            <a:avLst/>
            <a:gdLst/>
            <a:ahLst/>
            <a:cxnLst/>
            <a:rect r="r" b="b" t="t" l="l"/>
            <a:pathLst>
              <a:path h="6159191" w="9646767">
                <a:moveTo>
                  <a:pt x="0" y="0"/>
                </a:moveTo>
                <a:lnTo>
                  <a:pt x="9646767" y="0"/>
                </a:lnTo>
                <a:lnTo>
                  <a:pt x="9646767" y="6159191"/>
                </a:lnTo>
                <a:lnTo>
                  <a:pt x="0" y="6159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83739" y="2440301"/>
            <a:ext cx="8320522" cy="61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b="true" sz="36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Perbandingan Model Komunikasi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85994" y="1028700"/>
            <a:ext cx="9119939" cy="1752925"/>
            <a:chOff x="0" y="0"/>
            <a:chExt cx="12159919" cy="23372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756702" y="3292146"/>
            <a:ext cx="8949231" cy="5966154"/>
          </a:xfrm>
          <a:custGeom>
            <a:avLst/>
            <a:gdLst/>
            <a:ahLst/>
            <a:cxnLst/>
            <a:rect r="r" b="b" t="t" l="l"/>
            <a:pathLst>
              <a:path h="5966154" w="8949231">
                <a:moveTo>
                  <a:pt x="0" y="0"/>
                </a:moveTo>
                <a:lnTo>
                  <a:pt x="8949231" y="0"/>
                </a:lnTo>
                <a:lnTo>
                  <a:pt x="8949231" y="5966154"/>
                </a:lnTo>
                <a:lnTo>
                  <a:pt x="0" y="5966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83739" y="2440301"/>
            <a:ext cx="8320522" cy="615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5"/>
              </a:lnSpc>
            </a:pPr>
            <a:r>
              <a:rPr lang="en-US" b="true" sz="36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Perbandingan Koneksi dan Skalabilitas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585994" y="1028700"/>
            <a:ext cx="9119939" cy="1752925"/>
            <a:chOff x="0" y="0"/>
            <a:chExt cx="12159919" cy="233723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80975"/>
              <a:ext cx="12159919" cy="25182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Komparasi Kunci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51" r="0" b="-12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88633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9" y="0"/>
                </a:lnTo>
                <a:lnTo>
                  <a:pt x="5348639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02581" y="1028700"/>
            <a:ext cx="7866343" cy="1931795"/>
            <a:chOff x="0" y="0"/>
            <a:chExt cx="10488457" cy="25757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13579" y="2662997"/>
            <a:ext cx="128608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Implementasi MQTT pada Smart Metering untuk Efisiensi Energi IoT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69681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8" y="0"/>
                </a:lnTo>
                <a:lnTo>
                  <a:pt x="5348638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50728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9" y="0"/>
                </a:lnTo>
                <a:lnTo>
                  <a:pt x="5348639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77041" y="4843357"/>
            <a:ext cx="4203478" cy="361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Smart Metering digunakan untuk memantau dan mengontrol konsumsi energi secara real-time.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Tantangan utama: efisiensi bandwidth, koneksi tidak stabil, dan kebutuhan komunikasi dua arah yang cepat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958088" y="4843357"/>
            <a:ext cx="4287651" cy="361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Menjadi message protocol antara sensor meter (Publisher) dan server pusat (Subscriber).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Broker MQ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TT mengatur pengiriman data tanpa perlu koneksi konstan.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Memungkinkan pengiriman data periodik maupun event-based (saat nilai berubah drastis)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37394" y="4843357"/>
            <a:ext cx="4287651" cy="28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P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enggunaan data turun hingga ±80% dibanding HTTP polling.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Respon sistem meningkat (latensi rata-rata &lt;100 ms).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Dapat diintegrasikan dengan dashboard IoT untuk analisis beban energi.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612754" y="4162162"/>
            <a:ext cx="290039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Latar Belakang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1715" y="4162162"/>
            <a:ext cx="290039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Peran MQTT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449949" y="4162162"/>
            <a:ext cx="35501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Hasil dan Dampak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51" r="0" b="-12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388633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9" y="0"/>
                </a:lnTo>
                <a:lnTo>
                  <a:pt x="5348639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02581" y="1028700"/>
            <a:ext cx="7866343" cy="1931795"/>
            <a:chOff x="0" y="0"/>
            <a:chExt cx="10488457" cy="257572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713579" y="2662997"/>
            <a:ext cx="128608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Alur Komunikasi MQTT dalam Sistem Smart Metering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6469681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8" y="0"/>
                </a:lnTo>
                <a:lnTo>
                  <a:pt x="5348638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50728" y="3652401"/>
            <a:ext cx="5348639" cy="5409496"/>
          </a:xfrm>
          <a:custGeom>
            <a:avLst/>
            <a:gdLst/>
            <a:ahLst/>
            <a:cxnLst/>
            <a:rect r="r" b="b" t="t" l="l"/>
            <a:pathLst>
              <a:path h="5409496" w="5348639">
                <a:moveTo>
                  <a:pt x="0" y="0"/>
                </a:moveTo>
                <a:lnTo>
                  <a:pt x="5348639" y="0"/>
                </a:lnTo>
                <a:lnTo>
                  <a:pt x="5348639" y="5409496"/>
                </a:lnTo>
                <a:lnTo>
                  <a:pt x="0" y="54094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77041" y="4852882"/>
            <a:ext cx="4287840" cy="3450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5872" indent="-192936" lvl="1">
              <a:lnSpc>
                <a:spcPts val="2502"/>
              </a:lnSpc>
              <a:buFont typeface="Arial"/>
              <a:buChar char="•"/>
            </a:pPr>
            <a:r>
              <a:rPr lang="en-US" b="true" sz="17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Smart Meter Node (Publisher): Mengirim data tegangan, arus, dan daya.</a:t>
            </a:r>
          </a:p>
          <a:p>
            <a:pPr algn="l" marL="385872" indent="-192936" lvl="1">
              <a:lnSpc>
                <a:spcPts val="2502"/>
              </a:lnSpc>
              <a:buFont typeface="Arial"/>
              <a:buChar char="•"/>
            </a:pPr>
            <a:r>
              <a:rPr lang="en-US" b="true" sz="17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 Broker (Server): Mengelola pesan dan distribusi antar perangkat.</a:t>
            </a:r>
          </a:p>
          <a:p>
            <a:pPr algn="l" marL="385872" indent="-192936" lvl="1">
              <a:lnSpc>
                <a:spcPts val="2502"/>
              </a:lnSpc>
              <a:buFont typeface="Arial"/>
              <a:buChar char="•"/>
            </a:pPr>
            <a:r>
              <a:rPr lang="en-US" b="true" sz="17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Cloud D</a:t>
            </a:r>
            <a:r>
              <a:rPr lang="en-US" b="true" sz="17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atabase / Analytics Server (Subscriber): Menerima dan menganalisis data energi.</a:t>
            </a:r>
          </a:p>
          <a:p>
            <a:pPr algn="l" marL="385872" indent="-192936" lvl="1">
              <a:lnSpc>
                <a:spcPts val="2502"/>
              </a:lnSpc>
              <a:buFont typeface="Arial"/>
              <a:buChar char="•"/>
            </a:pPr>
            <a:r>
              <a:rPr lang="en-US" b="true" sz="17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User Dashboard: Menampilkan data konsumsi secara real-time.</a:t>
            </a:r>
          </a:p>
          <a:p>
            <a:pPr algn="l">
              <a:lnSpc>
                <a:spcPts val="2502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6958088" y="4843357"/>
            <a:ext cx="4287651" cy="361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Sm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art meter membaca data konsumsi.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Node mengirim pesan ke topic MQTT (contoh: /house1/energy).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Broker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 meneruskan pesan ke subscriber terkait.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Data disimpan di cloud dan divisualisasi di dashboard pengguna.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37394" y="4843357"/>
            <a:ext cx="4287651" cy="2890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D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ecoupled system → perangkat tidak perlu saling tahu identitas.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Efisi</a:t>
            </a: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en untuk komunikasi many-to-one dan one-to-many.</a:t>
            </a:r>
          </a:p>
          <a:p>
            <a:pPr algn="l" marL="450641" indent="-225320" lvl="1">
              <a:lnSpc>
                <a:spcPts val="2922"/>
              </a:lnSpc>
              <a:buFont typeface="Arial"/>
              <a:buChar char="•"/>
            </a:pPr>
            <a:r>
              <a:rPr lang="en-US" b="true" sz="2087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Dapat beroperasi walau jaringan tidak stabil.</a:t>
            </a:r>
          </a:p>
          <a:p>
            <a:pPr algn="l">
              <a:lnSpc>
                <a:spcPts val="292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468480" y="4162162"/>
            <a:ext cx="326514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Komponen Utama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51715" y="4162162"/>
            <a:ext cx="2900397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Alur Data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07074" y="4162162"/>
            <a:ext cx="387509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Kelebihan Arsitektur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51" r="0" b="-1285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827146" y="3521948"/>
            <a:ext cx="1772866" cy="2029031"/>
          </a:xfrm>
          <a:custGeom>
            <a:avLst/>
            <a:gdLst/>
            <a:ahLst/>
            <a:cxnLst/>
            <a:rect r="r" b="b" t="t" l="l"/>
            <a:pathLst>
              <a:path h="2029031" w="1772866">
                <a:moveTo>
                  <a:pt x="0" y="0"/>
                </a:moveTo>
                <a:lnTo>
                  <a:pt x="1772865" y="0"/>
                </a:lnTo>
                <a:lnTo>
                  <a:pt x="1772865" y="2029031"/>
                </a:lnTo>
                <a:lnTo>
                  <a:pt x="0" y="2029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02926" y="3909443"/>
            <a:ext cx="1132659" cy="1641535"/>
          </a:xfrm>
          <a:custGeom>
            <a:avLst/>
            <a:gdLst/>
            <a:ahLst/>
            <a:cxnLst/>
            <a:rect r="r" b="b" t="t" l="l"/>
            <a:pathLst>
              <a:path h="1641535" w="1132659">
                <a:moveTo>
                  <a:pt x="0" y="0"/>
                </a:moveTo>
                <a:lnTo>
                  <a:pt x="1132659" y="0"/>
                </a:lnTo>
                <a:lnTo>
                  <a:pt x="1132659" y="1641536"/>
                </a:lnTo>
                <a:lnTo>
                  <a:pt x="0" y="1641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06744" y="3966588"/>
            <a:ext cx="1829009" cy="1641535"/>
          </a:xfrm>
          <a:custGeom>
            <a:avLst/>
            <a:gdLst/>
            <a:ahLst/>
            <a:cxnLst/>
            <a:rect r="r" b="b" t="t" l="l"/>
            <a:pathLst>
              <a:path h="1641535" w="1829009">
                <a:moveTo>
                  <a:pt x="0" y="0"/>
                </a:moveTo>
                <a:lnTo>
                  <a:pt x="1829008" y="0"/>
                </a:lnTo>
                <a:lnTo>
                  <a:pt x="1829008" y="1641535"/>
                </a:lnTo>
                <a:lnTo>
                  <a:pt x="0" y="1641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32032" y="3966588"/>
            <a:ext cx="1898699" cy="1908240"/>
          </a:xfrm>
          <a:custGeom>
            <a:avLst/>
            <a:gdLst/>
            <a:ahLst/>
            <a:cxnLst/>
            <a:rect r="r" b="b" t="t" l="l"/>
            <a:pathLst>
              <a:path h="1908240" w="1898699">
                <a:moveTo>
                  <a:pt x="0" y="0"/>
                </a:moveTo>
                <a:lnTo>
                  <a:pt x="1898699" y="0"/>
                </a:lnTo>
                <a:lnTo>
                  <a:pt x="1898699" y="1908241"/>
                </a:lnTo>
                <a:lnTo>
                  <a:pt x="0" y="190824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27010" y="3966588"/>
            <a:ext cx="2410648" cy="1952625"/>
          </a:xfrm>
          <a:custGeom>
            <a:avLst/>
            <a:gdLst/>
            <a:ahLst/>
            <a:cxnLst/>
            <a:rect r="r" b="b" t="t" l="l"/>
            <a:pathLst>
              <a:path h="1952625" w="2410648">
                <a:moveTo>
                  <a:pt x="0" y="0"/>
                </a:moveTo>
                <a:lnTo>
                  <a:pt x="2410649" y="0"/>
                </a:lnTo>
                <a:lnTo>
                  <a:pt x="2410649" y="1952625"/>
                </a:lnTo>
                <a:lnTo>
                  <a:pt x="0" y="19526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96861" y="6859713"/>
            <a:ext cx="2515411" cy="1977880"/>
            <a:chOff x="0" y="0"/>
            <a:chExt cx="662495" cy="52092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2495" cy="520923"/>
            </a:xfrm>
            <a:custGeom>
              <a:avLst/>
              <a:gdLst/>
              <a:ahLst/>
              <a:cxnLst/>
              <a:rect r="r" b="b" t="t" l="l"/>
              <a:pathLst>
                <a:path h="520923" w="662495">
                  <a:moveTo>
                    <a:pt x="0" y="0"/>
                  </a:moveTo>
                  <a:lnTo>
                    <a:pt x="662495" y="0"/>
                  </a:lnTo>
                  <a:lnTo>
                    <a:pt x="662495" y="520923"/>
                  </a:lnTo>
                  <a:lnTo>
                    <a:pt x="0" y="520923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662495" cy="56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02581" y="1028700"/>
            <a:ext cx="7866343" cy="1931795"/>
            <a:chOff x="0" y="0"/>
            <a:chExt cx="10488457" cy="257572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219075"/>
              <a:ext cx="10488457" cy="27948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038"/>
                </a:lnSpc>
                <a:spcBef>
                  <a:spcPct val="0"/>
                </a:spcBef>
              </a:pPr>
              <a:r>
                <a:rPr lang="en-US" sz="11455" spc="-274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Studi Kasus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713579" y="2662997"/>
            <a:ext cx="1286084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Mengapa MQTT Cocok untuk Sistem Smart Metering IoT?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5827204"/>
            <a:ext cx="3600011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Efisiensi Komunikasi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12272" y="5827204"/>
            <a:ext cx="3028267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Keandalahan &amp; Keamanan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96131" y="5800533"/>
            <a:ext cx="3028267" cy="737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Kesesuaian dengan Kondisi Lapangan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067248" y="6041516"/>
            <a:ext cx="302826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Integrasi dan Skalabilitas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68924" y="6012941"/>
            <a:ext cx="3028267" cy="36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Kesimpulan Teknis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483912" y="6859713"/>
            <a:ext cx="2515411" cy="1977880"/>
            <a:chOff x="0" y="0"/>
            <a:chExt cx="662495" cy="52092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62495" cy="520923"/>
            </a:xfrm>
            <a:custGeom>
              <a:avLst/>
              <a:gdLst/>
              <a:ahLst/>
              <a:cxnLst/>
              <a:rect r="r" b="b" t="t" l="l"/>
              <a:pathLst>
                <a:path h="520923" w="662495">
                  <a:moveTo>
                    <a:pt x="0" y="0"/>
                  </a:moveTo>
                  <a:lnTo>
                    <a:pt x="662495" y="0"/>
                  </a:lnTo>
                  <a:lnTo>
                    <a:pt x="662495" y="520923"/>
                  </a:lnTo>
                  <a:lnTo>
                    <a:pt x="0" y="520923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662495" cy="56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408898" y="6859713"/>
            <a:ext cx="2515411" cy="1977880"/>
            <a:chOff x="0" y="0"/>
            <a:chExt cx="662495" cy="52092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62495" cy="520923"/>
            </a:xfrm>
            <a:custGeom>
              <a:avLst/>
              <a:gdLst/>
              <a:ahLst/>
              <a:cxnLst/>
              <a:rect r="r" b="b" t="t" l="l"/>
              <a:pathLst>
                <a:path h="520923" w="662495">
                  <a:moveTo>
                    <a:pt x="0" y="0"/>
                  </a:moveTo>
                  <a:lnTo>
                    <a:pt x="662495" y="0"/>
                  </a:lnTo>
                  <a:lnTo>
                    <a:pt x="662495" y="520923"/>
                  </a:lnTo>
                  <a:lnTo>
                    <a:pt x="0" y="520923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662495" cy="56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0410996" y="6859713"/>
            <a:ext cx="2515411" cy="1977880"/>
            <a:chOff x="0" y="0"/>
            <a:chExt cx="662495" cy="52092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62495" cy="520923"/>
            </a:xfrm>
            <a:custGeom>
              <a:avLst/>
              <a:gdLst/>
              <a:ahLst/>
              <a:cxnLst/>
              <a:rect r="r" b="b" t="t" l="l"/>
              <a:pathLst>
                <a:path h="520923" w="662495">
                  <a:moveTo>
                    <a:pt x="0" y="0"/>
                  </a:moveTo>
                  <a:lnTo>
                    <a:pt x="662495" y="0"/>
                  </a:lnTo>
                  <a:lnTo>
                    <a:pt x="662495" y="520923"/>
                  </a:lnTo>
                  <a:lnTo>
                    <a:pt x="0" y="520923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662495" cy="56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736535" y="6859713"/>
            <a:ext cx="2515411" cy="1977880"/>
            <a:chOff x="0" y="0"/>
            <a:chExt cx="662495" cy="52092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662495" cy="520923"/>
            </a:xfrm>
            <a:custGeom>
              <a:avLst/>
              <a:gdLst/>
              <a:ahLst/>
              <a:cxnLst/>
              <a:rect r="r" b="b" t="t" l="l"/>
              <a:pathLst>
                <a:path h="520923" w="662495">
                  <a:moveTo>
                    <a:pt x="0" y="0"/>
                  </a:moveTo>
                  <a:lnTo>
                    <a:pt x="662495" y="0"/>
                  </a:lnTo>
                  <a:lnTo>
                    <a:pt x="662495" y="520923"/>
                  </a:lnTo>
                  <a:lnTo>
                    <a:pt x="0" y="520923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662495" cy="5685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596861" y="6942290"/>
            <a:ext cx="2420161" cy="199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Overhead pesan hanya beberapa byte → ideal untuk perangkat berdaya rendah.</a:t>
            </a:r>
          </a:p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QoS 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fleksibel (0,1,2) menyesuaikan kebutuhan reliabilitas data.</a:t>
            </a:r>
          </a:p>
          <a:p>
            <a:pPr algn="l">
              <a:lnSpc>
                <a:spcPts val="1976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4531537" y="6942290"/>
            <a:ext cx="2420161" cy="174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Mendukung Last Will &amp; Testament → deteksi koneksi mati otomatis.</a:t>
            </a:r>
          </a:p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Dapat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di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enkripsi dengan TLS untuk menjaga privasi data pelanggan.</a:t>
            </a:r>
          </a:p>
          <a:p>
            <a:pPr algn="l">
              <a:lnSpc>
                <a:spcPts val="1976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466048" y="6963954"/>
            <a:ext cx="2420161" cy="1740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Mampu bekerja pada jaringan low bandwidth dan intermittent.</a:t>
            </a:r>
          </a:p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Tidak perlu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ko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neksi permanen seperti HTTP → hemat energi.</a:t>
            </a:r>
          </a:p>
          <a:p>
            <a:pPr algn="l">
              <a:lnSpc>
                <a:spcPts val="1976"/>
              </a:lnSpc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0506246" y="6942290"/>
            <a:ext cx="2420161" cy="199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Mudah dihubungkan dengan cloud platform (AWS IoT, Node-RED, ThingsBoard).</a:t>
            </a:r>
          </a:p>
          <a:p>
            <a:pPr algn="l" marL="304803" indent="-152401" lvl="1">
              <a:lnSpc>
                <a:spcPts val="1976"/>
              </a:lnSpc>
              <a:buFont typeface="Arial"/>
              <a:buChar char="•"/>
            </a:pP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Skala besar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t</a:t>
            </a:r>
            <a:r>
              <a:rPr lang="en-US" b="true" sz="1411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etap efisien karena sistem berbasis publish-subscribe.</a:t>
            </a:r>
          </a:p>
          <a:p>
            <a:pPr algn="l">
              <a:lnSpc>
                <a:spcPts val="1976"/>
              </a:lnSpc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3831785" y="6942290"/>
            <a:ext cx="2420161" cy="1241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76"/>
              </a:lnSpc>
            </a:pPr>
            <a:r>
              <a:rPr lang="en-US" sz="1411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 dipilih karena ringan, andal, hemat d</a:t>
            </a:r>
            <a:r>
              <a:rPr lang="en-US" sz="1411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aya, dan</a:t>
            </a:r>
            <a:r>
              <a:rPr lang="en-US" sz="1411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id</a:t>
            </a:r>
            <a:r>
              <a:rPr lang="en-US" sz="1411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eal untuk sistem monitoring real-time seperti Smart Metering IoT.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55759" y="3085863"/>
            <a:ext cx="15176481" cy="5406622"/>
          </a:xfrm>
          <a:custGeom>
            <a:avLst/>
            <a:gdLst/>
            <a:ahLst/>
            <a:cxnLst/>
            <a:rect r="r" b="b" t="t" l="l"/>
            <a:pathLst>
              <a:path h="5406622" w="15176481">
                <a:moveTo>
                  <a:pt x="0" y="0"/>
                </a:moveTo>
                <a:lnTo>
                  <a:pt x="15176482" y="0"/>
                </a:lnTo>
                <a:lnTo>
                  <a:pt x="15176482" y="5406622"/>
                </a:lnTo>
                <a:lnTo>
                  <a:pt x="0" y="5406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84932" y="3908708"/>
            <a:ext cx="13245791" cy="411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742" indent="-365871" lvl="1">
              <a:lnSpc>
                <a:spcPts val="4711"/>
              </a:lnSpc>
              <a:buFont typeface="Arial"/>
              <a:buChar char="•"/>
            </a:pPr>
            <a:r>
              <a:rPr lang="en-US" b="true" sz="338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 = solusi efisien untuk komunikasi data pada perangkat IoT.</a:t>
            </a:r>
          </a:p>
          <a:p>
            <a:pPr algn="l" marL="731742" indent="-365871" lvl="1">
              <a:lnSpc>
                <a:spcPts val="4711"/>
              </a:lnSpc>
              <a:buFont typeface="Arial"/>
              <a:buChar char="•"/>
            </a:pPr>
            <a:r>
              <a:rPr lang="en-US" b="true" sz="338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Menghadirkan efisiensi tinggi, keandalan, dan skalabilitas besar.</a:t>
            </a:r>
          </a:p>
          <a:p>
            <a:pPr algn="l" marL="731742" indent="-365871" lvl="1">
              <a:lnSpc>
                <a:spcPts val="4711"/>
              </a:lnSpc>
              <a:buFont typeface="Arial"/>
              <a:buChar char="•"/>
            </a:pPr>
            <a:r>
              <a:rPr lang="en-US" b="true" sz="338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Lebih unggul dibanding HTTP untuk komunikasi real-time.</a:t>
            </a:r>
          </a:p>
          <a:p>
            <a:pPr algn="l" marL="731742" indent="-365871" lvl="1">
              <a:lnSpc>
                <a:spcPts val="4711"/>
              </a:lnSpc>
              <a:buFont typeface="Arial"/>
              <a:buChar char="•"/>
            </a:pPr>
            <a:r>
              <a:rPr lang="en-US" b="true" sz="338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Cocok untuk berbagai bidang: industri, transportasi, pertanian, dan energi.</a:t>
            </a:r>
          </a:p>
          <a:p>
            <a:pPr algn="l" marL="731742" indent="-365871" lvl="1">
              <a:lnSpc>
                <a:spcPts val="4711"/>
              </a:lnSpc>
              <a:buFont typeface="Arial"/>
              <a:buChar char="•"/>
            </a:pPr>
            <a:r>
              <a:rPr lang="en-US" b="true" sz="3389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 telah menjadi fondasi utama komunikasi IoT modern.</a:t>
            </a:r>
          </a:p>
          <a:p>
            <a:pPr algn="l">
              <a:lnSpc>
                <a:spcPts val="471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116166" y="1346270"/>
            <a:ext cx="6093768" cy="177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 spc="-23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Kesimpulan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97116" y="1314896"/>
            <a:ext cx="6093768" cy="1774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 spc="-23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Kesimpulan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7600" y="1028700"/>
            <a:ext cx="10972800" cy="8229600"/>
          </a:xfrm>
          <a:custGeom>
            <a:avLst/>
            <a:gdLst/>
            <a:ahLst/>
            <a:cxnLst/>
            <a:rect r="r" b="b" t="t" l="l"/>
            <a:pathLst>
              <a:path h="8229600" w="10972800">
                <a:moveTo>
                  <a:pt x="0" y="0"/>
                </a:moveTo>
                <a:lnTo>
                  <a:pt x="10972800" y="0"/>
                </a:lnTo>
                <a:lnTo>
                  <a:pt x="109728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209260" y="1028700"/>
            <a:ext cx="9652538" cy="7907659"/>
          </a:xfrm>
          <a:custGeom>
            <a:avLst/>
            <a:gdLst/>
            <a:ahLst/>
            <a:cxnLst/>
            <a:rect r="r" b="b" t="t" l="l"/>
            <a:pathLst>
              <a:path h="7907659" w="9652538">
                <a:moveTo>
                  <a:pt x="0" y="0"/>
                </a:moveTo>
                <a:lnTo>
                  <a:pt x="9652538" y="0"/>
                </a:lnTo>
                <a:lnTo>
                  <a:pt x="9652538" y="7907659"/>
                </a:lnTo>
                <a:lnTo>
                  <a:pt x="0" y="7907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693" r="-232" b="-17655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9457" y="-131204"/>
            <a:ext cx="18426914" cy="10549408"/>
          </a:xfrm>
          <a:custGeom>
            <a:avLst/>
            <a:gdLst/>
            <a:ahLst/>
            <a:cxnLst/>
            <a:rect r="r" b="b" t="t" l="l"/>
            <a:pathLst>
              <a:path h="10549408" w="18426914">
                <a:moveTo>
                  <a:pt x="0" y="0"/>
                </a:moveTo>
                <a:lnTo>
                  <a:pt x="18426914" y="0"/>
                </a:lnTo>
                <a:lnTo>
                  <a:pt x="18426914" y="10549408"/>
                </a:lnTo>
                <a:lnTo>
                  <a:pt x="0" y="105494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301868">
            <a:off x="4586705" y="1668359"/>
            <a:ext cx="8088385" cy="395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Thank</a:t>
            </a:r>
          </a:p>
        </p:txBody>
      </p:sp>
      <p:sp>
        <p:nvSpPr>
          <p:cNvPr name="TextBox 7" id="7"/>
          <p:cNvSpPr txBox="true"/>
          <p:nvPr/>
        </p:nvSpPr>
        <p:spPr>
          <a:xfrm rot="-301868">
            <a:off x="4586705" y="1668359"/>
            <a:ext cx="8088385" cy="395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Thank</a:t>
            </a:r>
          </a:p>
        </p:txBody>
      </p:sp>
      <p:sp>
        <p:nvSpPr>
          <p:cNvPr name="TextBox 8" id="8"/>
          <p:cNvSpPr txBox="true"/>
          <p:nvPr/>
        </p:nvSpPr>
        <p:spPr>
          <a:xfrm rot="-301868">
            <a:off x="6395377" y="3730489"/>
            <a:ext cx="5801270" cy="391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You!</a:t>
            </a:r>
          </a:p>
        </p:txBody>
      </p:sp>
      <p:sp>
        <p:nvSpPr>
          <p:cNvPr name="TextBox 9" id="9"/>
          <p:cNvSpPr txBox="true"/>
          <p:nvPr/>
        </p:nvSpPr>
        <p:spPr>
          <a:xfrm rot="-301868">
            <a:off x="6395377" y="3730489"/>
            <a:ext cx="5801270" cy="391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52"/>
              </a:lnSpc>
              <a:spcBef>
                <a:spcPct val="0"/>
              </a:spcBef>
            </a:pPr>
            <a:r>
              <a:rPr lang="en-US" sz="22537" spc="-540">
                <a:solidFill>
                  <a:srgbClr val="EFD4A4"/>
                </a:solidFill>
                <a:latin typeface="Candice"/>
                <a:ea typeface="Candice"/>
                <a:cs typeface="Candice"/>
                <a:sym typeface="Candice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086737" y="4032090"/>
            <a:ext cx="2112599" cy="2743635"/>
          </a:xfrm>
          <a:custGeom>
            <a:avLst/>
            <a:gdLst/>
            <a:ahLst/>
            <a:cxnLst/>
            <a:rect r="r" b="b" t="t" l="l"/>
            <a:pathLst>
              <a:path h="2743635" w="2112599">
                <a:moveTo>
                  <a:pt x="0" y="0"/>
                </a:moveTo>
                <a:lnTo>
                  <a:pt x="2112598" y="0"/>
                </a:lnTo>
                <a:lnTo>
                  <a:pt x="2112598" y="2743635"/>
                </a:lnTo>
                <a:lnTo>
                  <a:pt x="0" y="2743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123864" y="4370823"/>
            <a:ext cx="2475264" cy="2092723"/>
          </a:xfrm>
          <a:custGeom>
            <a:avLst/>
            <a:gdLst/>
            <a:ahLst/>
            <a:cxnLst/>
            <a:rect r="r" b="b" t="t" l="l"/>
            <a:pathLst>
              <a:path h="2092723" w="2475264">
                <a:moveTo>
                  <a:pt x="0" y="0"/>
                </a:moveTo>
                <a:lnTo>
                  <a:pt x="2475264" y="0"/>
                </a:lnTo>
                <a:lnTo>
                  <a:pt x="2475264" y="2092723"/>
                </a:lnTo>
                <a:lnTo>
                  <a:pt x="0" y="20927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68276" y="4032090"/>
            <a:ext cx="2926544" cy="2743635"/>
          </a:xfrm>
          <a:custGeom>
            <a:avLst/>
            <a:gdLst/>
            <a:ahLst/>
            <a:cxnLst/>
            <a:rect r="r" b="b" t="t" l="l"/>
            <a:pathLst>
              <a:path h="2743635" w="2926544">
                <a:moveTo>
                  <a:pt x="0" y="0"/>
                </a:moveTo>
                <a:lnTo>
                  <a:pt x="2926543" y="0"/>
                </a:lnTo>
                <a:lnTo>
                  <a:pt x="2926543" y="2743635"/>
                </a:lnTo>
                <a:lnTo>
                  <a:pt x="0" y="274363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770313" y="1028700"/>
            <a:ext cx="8747374" cy="2072302"/>
            <a:chOff x="0" y="0"/>
            <a:chExt cx="11663166" cy="276307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38125"/>
              <a:ext cx="11663166" cy="3001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05"/>
                </a:lnSpc>
                <a:spcBef>
                  <a:spcPct val="0"/>
                </a:spcBef>
              </a:pPr>
              <a:r>
                <a:rPr lang="en-US" sz="12217" spc="-293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Pendahuluan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238125"/>
              <a:ext cx="11663166" cy="3001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105"/>
                </a:lnSpc>
                <a:spcBef>
                  <a:spcPct val="0"/>
                </a:spcBef>
              </a:pPr>
              <a:r>
                <a:rPr lang="en-US" sz="12217" spc="-293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Pendahuluan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01343" y="2720538"/>
            <a:ext cx="13405090" cy="951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2"/>
              </a:lnSpc>
            </a:pPr>
            <a:r>
              <a:rPr lang="en-US" b="true" sz="2744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MQ</a:t>
            </a:r>
            <a:r>
              <a:rPr lang="en-US" b="true" sz="2744" strike="noStrike" u="non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TT adalah singkatan dari Message Queuing Telemetry Transport, yakni sebuah protocol komunikasi ringan yang menggunakan arsitektur publish-subscribe.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3309" y="6890025"/>
            <a:ext cx="4559453" cy="181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b="true" sz="1732" strike="noStrike" u="non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MQTT ini dirancang untuk komunikasi mesin-ke-mesin (M2M). Sensor pintar, perangkat yang dapat dikenakan, dan perangkat Internet untuk Segala (IoT) lainnya biasanya harus mengirim dan menerima data melalui jaringan dengan sumber daya dan bandwidth terbatas.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99063" y="6890025"/>
            <a:ext cx="4126390" cy="1819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b="true" sz="17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Perangkat</a:t>
            </a:r>
            <a:r>
              <a:rPr lang="en-US" b="true" sz="1732" strike="noStrike" u="non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IoT ini menggunakan MQTT untuk transmisi data, karena mudah diterapkan dan dapat mengomunikasikan data IoT secara efisien. MQTT mendukung pengiriman pesan antara perangkat ke cloud dan cloud ke perangkat.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298300" y="6912032"/>
            <a:ext cx="4126390" cy="907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25"/>
              </a:lnSpc>
            </a:pPr>
            <a:r>
              <a:rPr lang="en-US" b="true" sz="17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Protoc</a:t>
            </a:r>
            <a:r>
              <a:rPr lang="en-US" b="true" sz="1732" strike="noStrike" u="non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ol ini pertama kali dikembangkan oleh Andy Standford-Clark (IBM) dan Arlen Nipper (Arcom) di tahun 1999.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493371" y="2505928"/>
            <a:ext cx="11301259" cy="6229819"/>
          </a:xfrm>
          <a:custGeom>
            <a:avLst/>
            <a:gdLst/>
            <a:ahLst/>
            <a:cxnLst/>
            <a:rect r="r" b="b" t="t" l="l"/>
            <a:pathLst>
              <a:path h="6229819" w="11301259">
                <a:moveTo>
                  <a:pt x="0" y="0"/>
                </a:moveTo>
                <a:lnTo>
                  <a:pt x="11301258" y="0"/>
                </a:lnTo>
                <a:lnTo>
                  <a:pt x="11301258" y="6229819"/>
                </a:lnTo>
                <a:lnTo>
                  <a:pt x="0" y="6229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5287" y="748895"/>
            <a:ext cx="15737426" cy="2478584"/>
            <a:chOff x="0" y="0"/>
            <a:chExt cx="20983234" cy="33047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355" y="-180975"/>
              <a:ext cx="20961879" cy="3485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79"/>
                </a:lnSpc>
              </a:pPr>
              <a:r>
                <a:rPr lang="en-US" sz="11199" spc="-268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  <a:p>
              <a:pPr algn="ctr">
                <a:lnSpc>
                  <a:spcPts val="1567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19075"/>
              <a:ext cx="20605069" cy="345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39"/>
                </a:lnSpc>
                <a:spcBef>
                  <a:spcPct val="0"/>
                </a:spcBef>
              </a:pPr>
              <a:r>
                <a:rPr lang="en-US" sz="11242" spc="-269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923158" y="8897169"/>
            <a:ext cx="8441685" cy="3556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b="true" sz="21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arsitektur perantara MQ</a:t>
            </a:r>
            <a:r>
              <a:rPr lang="en-US" b="true" sz="212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TT yang berjalan di Google Cloud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861213" y="4455115"/>
            <a:ext cx="4513385" cy="3322980"/>
          </a:xfrm>
          <a:custGeom>
            <a:avLst/>
            <a:gdLst/>
            <a:ahLst/>
            <a:cxnLst/>
            <a:rect r="r" b="b" t="t" l="l"/>
            <a:pathLst>
              <a:path h="3322980" w="4513385">
                <a:moveTo>
                  <a:pt x="0" y="0"/>
                </a:moveTo>
                <a:lnTo>
                  <a:pt x="4513385" y="0"/>
                </a:lnTo>
                <a:lnTo>
                  <a:pt x="4513385" y="3322980"/>
                </a:lnTo>
                <a:lnTo>
                  <a:pt x="0" y="3322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5287" y="748895"/>
            <a:ext cx="15737426" cy="2478584"/>
            <a:chOff x="0" y="0"/>
            <a:chExt cx="20983234" cy="33047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355" y="-180975"/>
              <a:ext cx="20961879" cy="3485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79"/>
                </a:lnSpc>
              </a:pPr>
              <a:r>
                <a:rPr lang="en-US" sz="11199" spc="-268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  <a:p>
              <a:pPr algn="ctr">
                <a:lnSpc>
                  <a:spcPts val="1567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19075"/>
              <a:ext cx="20605069" cy="345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39"/>
                </a:lnSpc>
                <a:spcBef>
                  <a:spcPct val="0"/>
                </a:spcBef>
              </a:pPr>
              <a:r>
                <a:rPr lang="en-US" sz="11242" spc="-269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61213" y="4922699"/>
            <a:ext cx="4350685" cy="285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</a:p>
          <a:p>
            <a:pPr algn="l" marL="503658" indent="-251829" lvl="1">
              <a:lnSpc>
                <a:spcPts val="3265"/>
              </a:lnSpc>
              <a:buFont typeface="Arial"/>
              <a:buChar char="•"/>
            </a:pPr>
            <a:r>
              <a:rPr lang="en-US" b="true" sz="2332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Perantara</a:t>
            </a:r>
            <a:r>
              <a:rPr lang="en-US" b="true" sz="2332" strike="noStrike" u="non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 MQTT di-deploy sebagai cluster yang terdiri dari tiga instance yang terhubung ke layanan Cloud Load Balancing.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001320" y="4455115"/>
            <a:ext cx="4513385" cy="3322980"/>
          </a:xfrm>
          <a:custGeom>
            <a:avLst/>
            <a:gdLst/>
            <a:ahLst/>
            <a:cxnLst/>
            <a:rect r="r" b="b" t="t" l="l"/>
            <a:pathLst>
              <a:path h="3322980" w="4513385">
                <a:moveTo>
                  <a:pt x="0" y="0"/>
                </a:moveTo>
                <a:lnTo>
                  <a:pt x="4513386" y="0"/>
                </a:lnTo>
                <a:lnTo>
                  <a:pt x="4513386" y="3322980"/>
                </a:lnTo>
                <a:lnTo>
                  <a:pt x="0" y="3322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51263" y="4455115"/>
            <a:ext cx="4513385" cy="3322980"/>
          </a:xfrm>
          <a:custGeom>
            <a:avLst/>
            <a:gdLst/>
            <a:ahLst/>
            <a:cxnLst/>
            <a:rect r="r" b="b" t="t" l="l"/>
            <a:pathLst>
              <a:path h="3322980" w="4513385">
                <a:moveTo>
                  <a:pt x="0" y="0"/>
                </a:moveTo>
                <a:lnTo>
                  <a:pt x="4513386" y="0"/>
                </a:lnTo>
                <a:lnTo>
                  <a:pt x="4513386" y="3322980"/>
                </a:lnTo>
                <a:lnTo>
                  <a:pt x="0" y="3322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01320" y="4681931"/>
            <a:ext cx="4296039" cy="2821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16"/>
              </a:lnSpc>
            </a:pPr>
          </a:p>
          <a:p>
            <a:pPr algn="l" marL="434270" indent="-217135" lvl="1">
              <a:lnSpc>
                <a:spcPts val="2816"/>
              </a:lnSpc>
              <a:buFont typeface="Arial"/>
              <a:buChar char="•"/>
            </a:pPr>
            <a:r>
              <a:rPr lang="en-US" b="true" sz="2011" strike="noStrike" u="non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Cluster perantara mencakup penyimpanan kredensial perangkat serta layanan autentikasi dan otorisasi perangkat. Cluster ini terhubung dengan workload backend melalui Dataflow atau Pub/Sub.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43356" y="4922699"/>
            <a:ext cx="4459368" cy="2855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</a:p>
          <a:p>
            <a:pPr algn="l" marL="503658" indent="-251829" lvl="1">
              <a:lnSpc>
                <a:spcPts val="3265"/>
              </a:lnSpc>
              <a:buFont typeface="Arial"/>
              <a:buChar char="•"/>
            </a:pPr>
            <a:r>
              <a:rPr lang="en-US" b="true" sz="2332" strike="noStrike" u="non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Di sisi klien, gateway edge menyediakan komunikasi dua arah antara perangkat edge dan cluster perantara MQTT melalui MQTT dengan TLS.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210895" y="3160803"/>
            <a:ext cx="11866211" cy="55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b="true" sz="32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Arsit</a:t>
            </a:r>
            <a:r>
              <a:rPr lang="en-US" b="true" sz="3232" strike="noStrike" u="non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ektur pada gambar sebelumnya disusun sebagai berikut: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704206" y="4095305"/>
            <a:ext cx="4763006" cy="4042601"/>
          </a:xfrm>
          <a:custGeom>
            <a:avLst/>
            <a:gdLst/>
            <a:ahLst/>
            <a:cxnLst/>
            <a:rect r="r" b="b" t="t" l="l"/>
            <a:pathLst>
              <a:path h="4042601" w="4763006">
                <a:moveTo>
                  <a:pt x="0" y="0"/>
                </a:moveTo>
                <a:lnTo>
                  <a:pt x="4763005" y="0"/>
                </a:lnTo>
                <a:lnTo>
                  <a:pt x="4763005" y="4042601"/>
                </a:lnTo>
                <a:lnTo>
                  <a:pt x="0" y="404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75287" y="748895"/>
            <a:ext cx="15737426" cy="2478584"/>
            <a:chOff x="0" y="0"/>
            <a:chExt cx="20983234" cy="33047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1355" y="-180975"/>
              <a:ext cx="20961879" cy="3485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79"/>
                </a:lnSpc>
              </a:pPr>
              <a:r>
                <a:rPr lang="en-US" sz="11199" spc="-268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  <a:p>
              <a:pPr algn="ctr">
                <a:lnSpc>
                  <a:spcPts val="15679"/>
                </a:lnSpc>
                <a:spcBef>
                  <a:spcPct val="0"/>
                </a:spcBef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219075"/>
              <a:ext cx="20605069" cy="3455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39"/>
                </a:lnSpc>
                <a:spcBef>
                  <a:spcPct val="0"/>
                </a:spcBef>
              </a:pPr>
              <a:r>
                <a:rPr lang="en-US" sz="11242" spc="-269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Arsitektur dan Komponen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762497" y="4095305"/>
            <a:ext cx="4763006" cy="4042601"/>
          </a:xfrm>
          <a:custGeom>
            <a:avLst/>
            <a:gdLst/>
            <a:ahLst/>
            <a:cxnLst/>
            <a:rect r="r" b="b" t="t" l="l"/>
            <a:pathLst>
              <a:path h="4042601" w="4763006">
                <a:moveTo>
                  <a:pt x="0" y="0"/>
                </a:moveTo>
                <a:lnTo>
                  <a:pt x="4763006" y="0"/>
                </a:lnTo>
                <a:lnTo>
                  <a:pt x="4763006" y="4042601"/>
                </a:lnTo>
                <a:lnTo>
                  <a:pt x="0" y="404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20789" y="4095305"/>
            <a:ext cx="4763006" cy="4042601"/>
          </a:xfrm>
          <a:custGeom>
            <a:avLst/>
            <a:gdLst/>
            <a:ahLst/>
            <a:cxnLst/>
            <a:rect r="r" b="b" t="t" l="l"/>
            <a:pathLst>
              <a:path h="4042601" w="4763006">
                <a:moveTo>
                  <a:pt x="0" y="0"/>
                </a:moveTo>
                <a:lnTo>
                  <a:pt x="4763005" y="0"/>
                </a:lnTo>
                <a:lnTo>
                  <a:pt x="4763005" y="4042601"/>
                </a:lnTo>
                <a:lnTo>
                  <a:pt x="0" y="4042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210895" y="2967743"/>
            <a:ext cx="11866211" cy="55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25"/>
              </a:lnSpc>
            </a:pPr>
            <a:r>
              <a:rPr lang="en-US" b="true" sz="32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Komponen Pada MQTT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99128" y="5179926"/>
            <a:ext cx="4173162" cy="2737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4"/>
              </a:lnSpc>
            </a:pP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Kli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en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MQTT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ah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se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tiap per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 dar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 s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erver ke mikrokon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rol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 yang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menjalankan pus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aka MQTT. Jika kli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 mengi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im pesan, ia bertin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ak sebaga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pene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t,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da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 jika klien mene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pesan, ia ber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ndak seba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pener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ma. Pada dasarnya, pera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gka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pa pu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 yang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kom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nikasi mengg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un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akan MQTT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ela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lui j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ri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an da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pat 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isebut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perangk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 k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li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717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MQTT</a:t>
            </a:r>
            <a:r>
              <a:rPr lang="en-US" sz="1717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16053" y="5063473"/>
            <a:ext cx="4233261" cy="2854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Klien dan broker mula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berkomunika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si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dengan menggunakan konek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si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MQTT. 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lien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mul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kon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ksi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men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gir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kan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pesan CONNECT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 br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o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ker MQTT. Broker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engo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f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rm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asi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bahwa koneksi telah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ib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deng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 me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espons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me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ggun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pe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s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an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CONNACK. Bai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klien MQTT m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upun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brok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 m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merlukan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tumpuk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an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TCP/IP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komunik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si. Klie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id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k pe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h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terhubung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satu sa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m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 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lai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n,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hanya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dengan </a:t>
            </a:r>
            <a:r>
              <a:rPr lang="en-US" sz="1632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broker</a:t>
            </a:r>
            <a:r>
              <a:rPr lang="en-US" sz="1632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57419" y="5105400"/>
            <a:ext cx="4221068" cy="3199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42"/>
              </a:lnSpc>
            </a:pP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Brok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MQTT 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d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ah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s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istem backend y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mengoord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inasikan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pesan an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ta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ra kli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en yang b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erbeda. Tanggung jawab broker meliputi mene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ima dan memfilter pesan, meng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ide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ntifikasi klien yang be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rlangganan seti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ap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pesan, ser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t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 men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girim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pesan kepada klien. Broker juga berta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ggung j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aw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ab u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ntuk tugas-tugas lain seperti Meng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otorisasi dan menga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utentik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asi klien MQTT, Mengirim p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esan ke s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istem l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i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 untuk an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alisis lebih lanjut, Menangani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pesan tak terj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awab dan sesi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 k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li</a:t>
            </a:r>
            <a:r>
              <a:rPr lang="en-US" sz="1530" strike="noStrike" u="none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e</a:t>
            </a:r>
            <a:r>
              <a:rPr lang="en-US" sz="1530">
                <a:solidFill>
                  <a:srgbClr val="8B2B19"/>
                </a:solidFill>
                <a:latin typeface="Amaranth"/>
                <a:ea typeface="Amaranth"/>
                <a:cs typeface="Amaranth"/>
                <a:sym typeface="Amaranth"/>
              </a:rPr>
              <a:t>n</a:t>
            </a:r>
          </a:p>
          <a:p>
            <a:pPr algn="l">
              <a:lnSpc>
                <a:spcPts val="214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999128" y="4205414"/>
            <a:ext cx="4173162" cy="43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b="true" sz="2617" spc="232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KLIENT MQTT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57419" y="4205414"/>
            <a:ext cx="4173162" cy="43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b="true" sz="2617" spc="232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BROKER </a:t>
            </a:r>
            <a:r>
              <a:rPr lang="en-US" b="true" sz="2617" spc="232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76151" y="4205414"/>
            <a:ext cx="4173162" cy="43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4"/>
              </a:lnSpc>
            </a:pPr>
            <a:r>
              <a:rPr lang="en-US" b="true" sz="2617" spc="232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KONEKSI </a:t>
            </a:r>
            <a:r>
              <a:rPr lang="en-US" b="true" sz="2617" spc="232">
                <a:solidFill>
                  <a:srgbClr val="FFFFFF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846014" y="2757743"/>
            <a:ext cx="650926" cy="65092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46014" y="3757151"/>
            <a:ext cx="650926" cy="6509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846014" y="4756558"/>
            <a:ext cx="650926" cy="65092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31070" y="6277630"/>
            <a:ext cx="5779134" cy="789359"/>
            <a:chOff x="0" y="0"/>
            <a:chExt cx="1833069" cy="2503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33069" cy="250375"/>
            </a:xfrm>
            <a:custGeom>
              <a:avLst/>
              <a:gdLst/>
              <a:ahLst/>
              <a:cxnLst/>
              <a:rect r="r" b="b" t="t" l="l"/>
              <a:pathLst>
                <a:path h="250375" w="1833069">
                  <a:moveTo>
                    <a:pt x="0" y="0"/>
                  </a:moveTo>
                  <a:lnTo>
                    <a:pt x="1833069" y="0"/>
                  </a:lnTo>
                  <a:lnTo>
                    <a:pt x="1833069" y="250375"/>
                  </a:lnTo>
                  <a:lnTo>
                    <a:pt x="0" y="250375"/>
                  </a:lnTo>
                  <a:close/>
                </a:path>
              </a:pathLst>
            </a:custGeom>
            <a:solidFill>
              <a:srgbClr val="5C343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833069" cy="298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331070" y="7169806"/>
            <a:ext cx="5779134" cy="789359"/>
            <a:chOff x="0" y="0"/>
            <a:chExt cx="1833069" cy="2503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33069" cy="250375"/>
            </a:xfrm>
            <a:custGeom>
              <a:avLst/>
              <a:gdLst/>
              <a:ahLst/>
              <a:cxnLst/>
              <a:rect r="r" b="b" t="t" l="l"/>
              <a:pathLst>
                <a:path h="250375" w="1833069">
                  <a:moveTo>
                    <a:pt x="0" y="0"/>
                  </a:moveTo>
                  <a:lnTo>
                    <a:pt x="1833069" y="0"/>
                  </a:lnTo>
                  <a:lnTo>
                    <a:pt x="1833069" y="250375"/>
                  </a:lnTo>
                  <a:lnTo>
                    <a:pt x="0" y="250375"/>
                  </a:lnTo>
                  <a:close/>
                </a:path>
              </a:pathLst>
            </a:custGeom>
            <a:solidFill>
              <a:srgbClr val="5C343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833069" cy="298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31070" y="8061983"/>
            <a:ext cx="5779134" cy="789359"/>
            <a:chOff x="0" y="0"/>
            <a:chExt cx="1833069" cy="2503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833069" cy="250375"/>
            </a:xfrm>
            <a:custGeom>
              <a:avLst/>
              <a:gdLst/>
              <a:ahLst/>
              <a:cxnLst/>
              <a:rect r="r" b="b" t="t" l="l"/>
              <a:pathLst>
                <a:path h="250375" w="1833069">
                  <a:moveTo>
                    <a:pt x="0" y="0"/>
                  </a:moveTo>
                  <a:lnTo>
                    <a:pt x="1833069" y="0"/>
                  </a:lnTo>
                  <a:lnTo>
                    <a:pt x="1833069" y="250375"/>
                  </a:lnTo>
                  <a:lnTo>
                    <a:pt x="0" y="250375"/>
                  </a:lnTo>
                  <a:close/>
                </a:path>
              </a:pathLst>
            </a:custGeom>
            <a:solidFill>
              <a:srgbClr val="5C343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1833069" cy="298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786424" y="6277630"/>
            <a:ext cx="6381529" cy="2573712"/>
            <a:chOff x="0" y="0"/>
            <a:chExt cx="1680732" cy="67785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80732" cy="677850"/>
            </a:xfrm>
            <a:custGeom>
              <a:avLst/>
              <a:gdLst/>
              <a:ahLst/>
              <a:cxnLst/>
              <a:rect r="r" b="b" t="t" l="l"/>
              <a:pathLst>
                <a:path h="677850" w="1680732">
                  <a:moveTo>
                    <a:pt x="0" y="0"/>
                  </a:moveTo>
                  <a:lnTo>
                    <a:pt x="1680732" y="0"/>
                  </a:lnTo>
                  <a:lnTo>
                    <a:pt x="1680732" y="677850"/>
                  </a:lnTo>
                  <a:lnTo>
                    <a:pt x="0" y="677850"/>
                  </a:lnTo>
                  <a:close/>
                </a:path>
              </a:pathLst>
            </a:custGeom>
            <a:solidFill>
              <a:srgbClr val="6C370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680732" cy="725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5005023" y="919690"/>
            <a:ext cx="8325859" cy="1918822"/>
            <a:chOff x="0" y="0"/>
            <a:chExt cx="11101145" cy="2558429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0" y="-209445"/>
              <a:ext cx="11058839" cy="2767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679"/>
                </a:lnSpc>
                <a:spcBef>
                  <a:spcPct val="0"/>
                </a:spcBef>
              </a:pPr>
              <a:r>
                <a:rPr lang="en-US" sz="11199" spc="-268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Konsep Topik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13" y="-219075"/>
              <a:ext cx="11100932" cy="2777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739"/>
                </a:lnSpc>
                <a:spcBef>
                  <a:spcPct val="0"/>
                </a:spcBef>
              </a:pPr>
              <a:r>
                <a:rPr lang="en-US" sz="11242" spc="-269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Konsep Topik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834049" y="2771837"/>
            <a:ext cx="11866211" cy="55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b="true" sz="32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MQTT menggunakan topic sebagai jalur komunikasi pesan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834049" y="3485495"/>
            <a:ext cx="11866211" cy="1127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sz="3232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Struktur hierarki menggunakan tanda /</a:t>
            </a:r>
          </a:p>
          <a:p>
            <a:pPr algn="l">
              <a:lnSpc>
                <a:spcPts val="4525"/>
              </a:lnSpc>
            </a:pPr>
            <a:r>
              <a:rPr lang="en-US" b="true" sz="32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🔸 Contoh: rumah/dapur/suhu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834049" y="4774982"/>
            <a:ext cx="11866211" cy="556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5"/>
              </a:lnSpc>
            </a:pPr>
            <a:r>
              <a:rPr lang="en-US" b="true" sz="32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Subscriber bisa memilih topic sesuai kebutuhan data.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834049" y="5714166"/>
            <a:ext cx="6540127" cy="48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b="true" sz="28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Wildcard digunakan untuk fleksibilitas: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10636" y="6356588"/>
            <a:ext cx="5756519" cy="2563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+ → satu level topic </a:t>
            </a: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(contoh: rumah/+/suhu)</a:t>
            </a: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# → semua subtopic </a:t>
            </a:r>
          </a:p>
          <a:p>
            <a:pPr algn="l">
              <a:lnSpc>
                <a:spcPts val="4105"/>
              </a:lnSpc>
            </a:pPr>
            <a:r>
              <a:rPr lang="en-US" sz="2932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(contoh: rumah/#)</a:t>
            </a:r>
          </a:p>
          <a:p>
            <a:pPr algn="l">
              <a:lnSpc>
                <a:spcPts val="4105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397745" y="5692359"/>
            <a:ext cx="6540127" cy="48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5"/>
              </a:lnSpc>
            </a:pPr>
            <a:r>
              <a:rPr lang="en-US" b="true" sz="2832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Manfaat Sistem Topic: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485329" y="6353793"/>
            <a:ext cx="5624875" cy="57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5"/>
              </a:lnSpc>
            </a:pPr>
            <a:r>
              <a:rPr lang="en-US" b="true" sz="1834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Memudahkan pengelompokan data dari banyak perangkat.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518445" y="7257489"/>
            <a:ext cx="5624875" cy="57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5"/>
              </a:lnSpc>
            </a:pPr>
            <a:r>
              <a:rPr lang="en-US" b="true" sz="1834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Menyederhanakan proses pengiriman &amp; penerimaan data.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485329" y="8149666"/>
            <a:ext cx="5624875" cy="57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5"/>
              </a:lnSpc>
            </a:pPr>
            <a:r>
              <a:rPr lang="en-US" b="true" sz="1834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Meningkatkan efisiensi sistem yang kompleks (mis. banyak sensor).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74995" y="3846992"/>
            <a:ext cx="14338010" cy="5107916"/>
          </a:xfrm>
          <a:custGeom>
            <a:avLst/>
            <a:gdLst/>
            <a:ahLst/>
            <a:cxnLst/>
            <a:rect r="r" b="b" t="t" l="l"/>
            <a:pathLst>
              <a:path h="5107916" w="14338010">
                <a:moveTo>
                  <a:pt x="0" y="0"/>
                </a:moveTo>
                <a:lnTo>
                  <a:pt x="14338010" y="0"/>
                </a:lnTo>
                <a:lnTo>
                  <a:pt x="14338010" y="5107915"/>
                </a:lnTo>
                <a:lnTo>
                  <a:pt x="0" y="5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05403" y="6785050"/>
            <a:ext cx="4920082" cy="1176749"/>
            <a:chOff x="0" y="0"/>
            <a:chExt cx="1295824" cy="309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5824" cy="309926"/>
            </a:xfrm>
            <a:custGeom>
              <a:avLst/>
              <a:gdLst/>
              <a:ahLst/>
              <a:cxnLst/>
              <a:rect r="r" b="b" t="t" l="l"/>
              <a:pathLst>
                <a:path h="309926" w="1295824">
                  <a:moveTo>
                    <a:pt x="154963" y="0"/>
                  </a:moveTo>
                  <a:lnTo>
                    <a:pt x="1140861" y="0"/>
                  </a:lnTo>
                  <a:cubicBezTo>
                    <a:pt x="1226445" y="0"/>
                    <a:pt x="1295824" y="69379"/>
                    <a:pt x="1295824" y="154963"/>
                  </a:cubicBezTo>
                  <a:lnTo>
                    <a:pt x="1295824" y="154963"/>
                  </a:lnTo>
                  <a:cubicBezTo>
                    <a:pt x="1295824" y="240546"/>
                    <a:pt x="1226445" y="309926"/>
                    <a:pt x="1140861" y="309926"/>
                  </a:cubicBezTo>
                  <a:lnTo>
                    <a:pt x="154963" y="309926"/>
                  </a:lnTo>
                  <a:cubicBezTo>
                    <a:pt x="69379" y="309926"/>
                    <a:pt x="0" y="240546"/>
                    <a:pt x="0" y="154963"/>
                  </a:cubicBezTo>
                  <a:lnTo>
                    <a:pt x="0" y="154963"/>
                  </a:lnTo>
                  <a:cubicBezTo>
                    <a:pt x="0" y="69379"/>
                    <a:pt x="69379" y="0"/>
                    <a:pt x="154963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95824" cy="35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89052" y="2451730"/>
            <a:ext cx="9709895" cy="61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621">
                <a:solidFill>
                  <a:srgbClr val="EFD4A4"/>
                </a:solidFill>
                <a:latin typeface="Kapsalon"/>
                <a:ea typeface="Kapsalon"/>
                <a:cs typeface="Kapsalon"/>
                <a:sym typeface="Kapsalon"/>
              </a:rPr>
              <a:t>QoS 0 - At Most Once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08426" y="1028700"/>
            <a:ext cx="9271149" cy="1763386"/>
            <a:chOff x="0" y="0"/>
            <a:chExt cx="12361532" cy="23511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78837" y="4581992"/>
            <a:ext cx="12303470" cy="203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Pesan dikirim sekali tanpa jaminan diterima.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Tidak ada konfirmasi dari broker.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Paling cepat dan ringan → overhead minimal.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Risiko: pesan bisa hilang jika jaringan terputus.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Cocok untuk data non-kritis dan berfrekuensi tinggi, misalnya: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82902" y="6785050"/>
            <a:ext cx="4920082" cy="1176749"/>
            <a:chOff x="0" y="0"/>
            <a:chExt cx="1295824" cy="3099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95824" cy="309926"/>
            </a:xfrm>
            <a:custGeom>
              <a:avLst/>
              <a:gdLst/>
              <a:ahLst/>
              <a:cxnLst/>
              <a:rect r="r" b="b" t="t" l="l"/>
              <a:pathLst>
                <a:path h="309926" w="1295824">
                  <a:moveTo>
                    <a:pt x="154963" y="0"/>
                  </a:moveTo>
                  <a:lnTo>
                    <a:pt x="1140861" y="0"/>
                  </a:lnTo>
                  <a:cubicBezTo>
                    <a:pt x="1226445" y="0"/>
                    <a:pt x="1295824" y="69379"/>
                    <a:pt x="1295824" y="154963"/>
                  </a:cubicBezTo>
                  <a:lnTo>
                    <a:pt x="1295824" y="154963"/>
                  </a:lnTo>
                  <a:cubicBezTo>
                    <a:pt x="1295824" y="240546"/>
                    <a:pt x="1226445" y="309926"/>
                    <a:pt x="1140861" y="309926"/>
                  </a:cubicBezTo>
                  <a:lnTo>
                    <a:pt x="154963" y="309926"/>
                  </a:lnTo>
                  <a:cubicBezTo>
                    <a:pt x="69379" y="309926"/>
                    <a:pt x="0" y="240546"/>
                    <a:pt x="0" y="154963"/>
                  </a:cubicBezTo>
                  <a:lnTo>
                    <a:pt x="0" y="154963"/>
                  </a:lnTo>
                  <a:cubicBezTo>
                    <a:pt x="0" y="69379"/>
                    <a:pt x="69379" y="0"/>
                    <a:pt x="154963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295824" cy="35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808764" y="6959405"/>
            <a:ext cx="4113360" cy="80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5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Sensor suhu yang update tiap detik.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87163" y="6959405"/>
            <a:ext cx="4615821" cy="808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96"/>
              </a:lnSpc>
            </a:pPr>
            <a:r>
              <a:rPr lang="en-US" sz="25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Monitoring kondisi real-time tanpa perlu reliabilitas tinggi.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74995" y="3846992"/>
            <a:ext cx="14338010" cy="5107916"/>
          </a:xfrm>
          <a:custGeom>
            <a:avLst/>
            <a:gdLst/>
            <a:ahLst/>
            <a:cxnLst/>
            <a:rect r="r" b="b" t="t" l="l"/>
            <a:pathLst>
              <a:path h="5107916" w="14338010">
                <a:moveTo>
                  <a:pt x="0" y="0"/>
                </a:moveTo>
                <a:lnTo>
                  <a:pt x="14338010" y="0"/>
                </a:lnTo>
                <a:lnTo>
                  <a:pt x="14338010" y="5107915"/>
                </a:lnTo>
                <a:lnTo>
                  <a:pt x="0" y="5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05403" y="6785050"/>
            <a:ext cx="4920082" cy="1176749"/>
            <a:chOff x="0" y="0"/>
            <a:chExt cx="1295824" cy="309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5824" cy="309926"/>
            </a:xfrm>
            <a:custGeom>
              <a:avLst/>
              <a:gdLst/>
              <a:ahLst/>
              <a:cxnLst/>
              <a:rect r="r" b="b" t="t" l="l"/>
              <a:pathLst>
                <a:path h="309926" w="1295824">
                  <a:moveTo>
                    <a:pt x="154963" y="0"/>
                  </a:moveTo>
                  <a:lnTo>
                    <a:pt x="1140861" y="0"/>
                  </a:lnTo>
                  <a:cubicBezTo>
                    <a:pt x="1226445" y="0"/>
                    <a:pt x="1295824" y="69379"/>
                    <a:pt x="1295824" y="154963"/>
                  </a:cubicBezTo>
                  <a:lnTo>
                    <a:pt x="1295824" y="154963"/>
                  </a:lnTo>
                  <a:cubicBezTo>
                    <a:pt x="1295824" y="240546"/>
                    <a:pt x="1226445" y="309926"/>
                    <a:pt x="1140861" y="309926"/>
                  </a:cubicBezTo>
                  <a:lnTo>
                    <a:pt x="154963" y="309926"/>
                  </a:lnTo>
                  <a:cubicBezTo>
                    <a:pt x="69379" y="309926"/>
                    <a:pt x="0" y="240546"/>
                    <a:pt x="0" y="154963"/>
                  </a:cubicBezTo>
                  <a:lnTo>
                    <a:pt x="0" y="154963"/>
                  </a:lnTo>
                  <a:cubicBezTo>
                    <a:pt x="0" y="69379"/>
                    <a:pt x="69379" y="0"/>
                    <a:pt x="154963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95824" cy="35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89052" y="2451730"/>
            <a:ext cx="9709895" cy="61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621">
                <a:solidFill>
                  <a:srgbClr val="EFD4A4"/>
                </a:solidFill>
                <a:latin typeface="Kapsalon"/>
                <a:ea typeface="Kapsalon"/>
                <a:cs typeface="Kapsalon"/>
                <a:sym typeface="Kapsalon"/>
              </a:rPr>
              <a:t>QoS 1 - At least Once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08426" y="1028700"/>
            <a:ext cx="9271149" cy="1763386"/>
            <a:chOff x="0" y="0"/>
            <a:chExt cx="12361532" cy="23511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78837" y="4581992"/>
            <a:ext cx="12303470" cy="2037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Pesan dijamin minimal dikirim satu kali.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Broker memberikan acknowledgement (PUBACK) ke publisher.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J</a:t>
            </a: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ika konfirmasi tidak diterima → pesan dikirim ulang.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Potensi duplikasi pesan, tapi tidak ada kehilangan data.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Cocok untuk :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682902" y="6785050"/>
            <a:ext cx="5316045" cy="1176749"/>
            <a:chOff x="0" y="0"/>
            <a:chExt cx="1400111" cy="3099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00111" cy="309926"/>
            </a:xfrm>
            <a:custGeom>
              <a:avLst/>
              <a:gdLst/>
              <a:ahLst/>
              <a:cxnLst/>
              <a:rect r="r" b="b" t="t" l="l"/>
              <a:pathLst>
                <a:path h="309926" w="1400111">
                  <a:moveTo>
                    <a:pt x="145633" y="0"/>
                  </a:moveTo>
                  <a:lnTo>
                    <a:pt x="1254478" y="0"/>
                  </a:lnTo>
                  <a:cubicBezTo>
                    <a:pt x="1293102" y="0"/>
                    <a:pt x="1330144" y="15343"/>
                    <a:pt x="1357456" y="42655"/>
                  </a:cubicBezTo>
                  <a:cubicBezTo>
                    <a:pt x="1384767" y="69966"/>
                    <a:pt x="1400111" y="107009"/>
                    <a:pt x="1400111" y="145633"/>
                  </a:cubicBezTo>
                  <a:lnTo>
                    <a:pt x="1400111" y="164293"/>
                  </a:lnTo>
                  <a:cubicBezTo>
                    <a:pt x="1400111" y="202917"/>
                    <a:pt x="1384767" y="239959"/>
                    <a:pt x="1357456" y="267271"/>
                  </a:cubicBezTo>
                  <a:cubicBezTo>
                    <a:pt x="1330144" y="294582"/>
                    <a:pt x="1293102" y="309926"/>
                    <a:pt x="1254478" y="309926"/>
                  </a:cubicBezTo>
                  <a:lnTo>
                    <a:pt x="145633" y="309926"/>
                  </a:lnTo>
                  <a:cubicBezTo>
                    <a:pt x="107009" y="309926"/>
                    <a:pt x="69966" y="294582"/>
                    <a:pt x="42655" y="267271"/>
                  </a:cubicBezTo>
                  <a:cubicBezTo>
                    <a:pt x="15343" y="239959"/>
                    <a:pt x="0" y="202917"/>
                    <a:pt x="0" y="164293"/>
                  </a:cubicBezTo>
                  <a:lnTo>
                    <a:pt x="0" y="145633"/>
                  </a:lnTo>
                  <a:cubicBezTo>
                    <a:pt x="0" y="107009"/>
                    <a:pt x="15343" y="69966"/>
                    <a:pt x="42655" y="42655"/>
                  </a:cubicBezTo>
                  <a:cubicBezTo>
                    <a:pt x="69966" y="15343"/>
                    <a:pt x="107009" y="0"/>
                    <a:pt x="145633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00111" cy="357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771079" y="7005316"/>
            <a:ext cx="4188729" cy="71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9"/>
              </a:lnSpc>
            </a:pPr>
            <a:r>
              <a:rPr lang="en-US" sz="22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Aplika</a:t>
            </a:r>
            <a:r>
              <a:rPr lang="en-US" sz="22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si monitoring penting (contoh: deteksi kebocoran gas).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0884" y="7005316"/>
            <a:ext cx="4920082" cy="71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9"/>
              </a:lnSpc>
            </a:pPr>
            <a:r>
              <a:rPr lang="en-US" sz="22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</a:t>
            </a:r>
            <a:r>
              <a:rPr lang="en-US" sz="22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istem yang membutuhkan keandalan moderat dengan efisiensi cukup tinggi.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888" r="0" b="-12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182779" y="673044"/>
              <a:ext cx="22018442" cy="12369911"/>
            </a:xfrm>
            <a:custGeom>
              <a:avLst/>
              <a:gdLst/>
              <a:ahLst/>
              <a:cxnLst/>
              <a:rect r="r" b="b" t="t" l="l"/>
              <a:pathLst>
                <a:path h="12369911" w="22018442">
                  <a:moveTo>
                    <a:pt x="0" y="0"/>
                  </a:moveTo>
                  <a:lnTo>
                    <a:pt x="22018442" y="0"/>
                  </a:lnTo>
                  <a:lnTo>
                    <a:pt x="22018442" y="12369912"/>
                  </a:lnTo>
                  <a:lnTo>
                    <a:pt x="0" y="12369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7303680"/>
            </a:xfrm>
            <a:custGeom>
              <a:avLst/>
              <a:gdLst/>
              <a:ahLst/>
              <a:cxnLst/>
              <a:rect r="r" b="b" t="t" l="l"/>
              <a:pathLst>
                <a:path h="730368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7303680"/>
                  </a:lnTo>
                  <a:lnTo>
                    <a:pt x="0" y="7303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773" t="-31225" r="-38642" b="-202144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true" rot="0">
              <a:off x="0" y="6668948"/>
              <a:ext cx="24384000" cy="7047052"/>
            </a:xfrm>
            <a:custGeom>
              <a:avLst/>
              <a:gdLst/>
              <a:ahLst/>
              <a:cxnLst/>
              <a:rect r="r" b="b" t="t" l="l"/>
              <a:pathLst>
                <a:path h="7047052" w="24384000">
                  <a:moveTo>
                    <a:pt x="0" y="7047052"/>
                  </a:moveTo>
                  <a:lnTo>
                    <a:pt x="24384000" y="7047052"/>
                  </a:lnTo>
                  <a:lnTo>
                    <a:pt x="24384000" y="0"/>
                  </a:lnTo>
                  <a:lnTo>
                    <a:pt x="0" y="0"/>
                  </a:lnTo>
                  <a:lnTo>
                    <a:pt x="0" y="7047052"/>
                  </a:lnTo>
                  <a:close/>
                </a:path>
              </a:pathLst>
            </a:custGeom>
            <a:blipFill>
              <a:blip r:embed="rId4"/>
              <a:stretch>
                <a:fillRect l="-35773" t="-32362" r="-38642" b="-21314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74995" y="3846992"/>
            <a:ext cx="14338010" cy="5107916"/>
          </a:xfrm>
          <a:custGeom>
            <a:avLst/>
            <a:gdLst/>
            <a:ahLst/>
            <a:cxnLst/>
            <a:rect r="r" b="b" t="t" l="l"/>
            <a:pathLst>
              <a:path h="5107916" w="14338010">
                <a:moveTo>
                  <a:pt x="0" y="0"/>
                </a:moveTo>
                <a:lnTo>
                  <a:pt x="14338010" y="0"/>
                </a:lnTo>
                <a:lnTo>
                  <a:pt x="14338010" y="5107915"/>
                </a:lnTo>
                <a:lnTo>
                  <a:pt x="0" y="5107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405403" y="6785050"/>
            <a:ext cx="4920082" cy="1000888"/>
            <a:chOff x="0" y="0"/>
            <a:chExt cx="1295824" cy="2636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5824" cy="263608"/>
            </a:xfrm>
            <a:custGeom>
              <a:avLst/>
              <a:gdLst/>
              <a:ahLst/>
              <a:cxnLst/>
              <a:rect r="r" b="b" t="t" l="l"/>
              <a:pathLst>
                <a:path h="263608" w="1295824">
                  <a:moveTo>
                    <a:pt x="131804" y="0"/>
                  </a:moveTo>
                  <a:lnTo>
                    <a:pt x="1164020" y="0"/>
                  </a:lnTo>
                  <a:cubicBezTo>
                    <a:pt x="1236813" y="0"/>
                    <a:pt x="1295824" y="59011"/>
                    <a:pt x="1295824" y="131804"/>
                  </a:cubicBezTo>
                  <a:lnTo>
                    <a:pt x="1295824" y="131804"/>
                  </a:lnTo>
                  <a:cubicBezTo>
                    <a:pt x="1295824" y="204598"/>
                    <a:pt x="1236813" y="263608"/>
                    <a:pt x="1164020" y="263608"/>
                  </a:cubicBezTo>
                  <a:lnTo>
                    <a:pt x="131804" y="263608"/>
                  </a:lnTo>
                  <a:cubicBezTo>
                    <a:pt x="59011" y="263608"/>
                    <a:pt x="0" y="204598"/>
                    <a:pt x="0" y="131804"/>
                  </a:cubicBezTo>
                  <a:lnTo>
                    <a:pt x="0" y="131804"/>
                  </a:lnTo>
                  <a:cubicBezTo>
                    <a:pt x="0" y="59011"/>
                    <a:pt x="59011" y="0"/>
                    <a:pt x="131804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95824" cy="31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289052" y="2451730"/>
            <a:ext cx="9709895" cy="614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69"/>
              </a:lnSpc>
            </a:pPr>
            <a:r>
              <a:rPr lang="en-US" sz="3621">
                <a:solidFill>
                  <a:srgbClr val="EFD4A4"/>
                </a:solidFill>
                <a:latin typeface="Kapsalon"/>
                <a:ea typeface="Kapsalon"/>
                <a:cs typeface="Kapsalon"/>
                <a:sym typeface="Kapsalon"/>
              </a:rPr>
              <a:t>QoS 2 - exactly Once 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508426" y="1028700"/>
            <a:ext cx="9271149" cy="1763386"/>
            <a:chOff x="0" y="0"/>
            <a:chExt cx="12361532" cy="2351182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80975"/>
              <a:ext cx="12361532" cy="2532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439"/>
                </a:lnSpc>
                <a:spcBef>
                  <a:spcPct val="0"/>
                </a:spcBef>
              </a:pPr>
              <a:r>
                <a:rPr lang="en-US" sz="9600" spc="-230">
                  <a:solidFill>
                    <a:srgbClr val="EFD4A4"/>
                  </a:solidFill>
                  <a:latin typeface="Candice"/>
                  <a:ea typeface="Candice"/>
                  <a:cs typeface="Candice"/>
                  <a:sym typeface="Candice"/>
                </a:rPr>
                <a:t>Quality of Service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841527" y="4577076"/>
            <a:ext cx="12604946" cy="244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Pesan dikirim tepat satu kali dan Sangat andal, tapi lebih berat karena overhead tinggi.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Menggunakan mekanisme 4-step handshake:</a:t>
            </a:r>
          </a:p>
          <a:p>
            <a:pPr algn="l">
              <a:lnSpc>
                <a:spcPts val="3296"/>
              </a:lnSpc>
            </a:pPr>
            <a:r>
              <a:rPr lang="en-US" sz="2555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       </a:t>
            </a:r>
            <a:r>
              <a:rPr lang="en-US" sz="2555" b="true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PUBREC, PUBREL, PUBCOMP, Pesan dianggap selesai setelah semua langkah sukses.</a:t>
            </a:r>
          </a:p>
          <a:p>
            <a:pPr algn="l" marL="551758" indent="-275879" lvl="1">
              <a:lnSpc>
                <a:spcPts val="3296"/>
              </a:lnSpc>
              <a:buFont typeface="Arial"/>
              <a:buChar char="•"/>
            </a:pPr>
            <a:r>
              <a:rPr lang="en-US" b="true" sz="2555">
                <a:solidFill>
                  <a:srgbClr val="EFD4A4"/>
                </a:solidFill>
                <a:latin typeface="Amaranth Bold"/>
                <a:ea typeface="Amaranth Bold"/>
                <a:cs typeface="Amaranth Bold"/>
                <a:sym typeface="Amaranth Bold"/>
              </a:rPr>
              <a:t>Cocok untuk:</a:t>
            </a:r>
          </a:p>
          <a:p>
            <a:pPr algn="l">
              <a:lnSpc>
                <a:spcPts val="3296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8682902" y="6785050"/>
            <a:ext cx="5316045" cy="1000888"/>
            <a:chOff x="0" y="0"/>
            <a:chExt cx="1400111" cy="2636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00111" cy="263608"/>
            </a:xfrm>
            <a:custGeom>
              <a:avLst/>
              <a:gdLst/>
              <a:ahLst/>
              <a:cxnLst/>
              <a:rect r="r" b="b" t="t" l="l"/>
              <a:pathLst>
                <a:path h="263608" w="1400111">
                  <a:moveTo>
                    <a:pt x="131804" y="0"/>
                  </a:moveTo>
                  <a:lnTo>
                    <a:pt x="1268306" y="0"/>
                  </a:lnTo>
                  <a:cubicBezTo>
                    <a:pt x="1341100" y="0"/>
                    <a:pt x="1400111" y="59011"/>
                    <a:pt x="1400111" y="131804"/>
                  </a:cubicBezTo>
                  <a:lnTo>
                    <a:pt x="1400111" y="131804"/>
                  </a:lnTo>
                  <a:cubicBezTo>
                    <a:pt x="1400111" y="204598"/>
                    <a:pt x="1341100" y="263608"/>
                    <a:pt x="1268306" y="263608"/>
                  </a:cubicBezTo>
                  <a:lnTo>
                    <a:pt x="131804" y="263608"/>
                  </a:lnTo>
                  <a:cubicBezTo>
                    <a:pt x="59011" y="263608"/>
                    <a:pt x="0" y="204598"/>
                    <a:pt x="0" y="131804"/>
                  </a:cubicBezTo>
                  <a:lnTo>
                    <a:pt x="0" y="131804"/>
                  </a:lnTo>
                  <a:cubicBezTo>
                    <a:pt x="0" y="59011"/>
                    <a:pt x="59011" y="0"/>
                    <a:pt x="131804" y="0"/>
                  </a:cubicBezTo>
                  <a:close/>
                </a:path>
              </a:pathLst>
            </a:custGeom>
            <a:solidFill>
              <a:srgbClr val="FDCF6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1400111" cy="311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64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771079" y="7039877"/>
            <a:ext cx="4188729" cy="4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8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Transak</a:t>
            </a:r>
            <a:r>
              <a:rPr lang="en-US" b="true" sz="2855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si finansial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880884" y="7039877"/>
            <a:ext cx="4920082" cy="4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2855" b="true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Ko</a:t>
            </a:r>
            <a:r>
              <a:rPr lang="en-US" b="true" sz="2855">
                <a:solidFill>
                  <a:srgbClr val="8B2B19"/>
                </a:solidFill>
                <a:latin typeface="Amaranth Bold"/>
                <a:ea typeface="Amaranth Bold"/>
                <a:cs typeface="Amaranth Bold"/>
                <a:sym typeface="Amaranth Bold"/>
              </a:rPr>
              <a:t>ntrol industri presisi tinggi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DAG3FxX9UzY</dc:identifier>
  <dcterms:modified xsi:type="dcterms:W3CDTF">2011-08-01T06:04:30Z</dcterms:modified>
  <cp:revision>1</cp:revision>
  <dc:title>tugas lisa</dc:title>
</cp:coreProperties>
</file>